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e89006d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e89006d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e89006d3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e89006d3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e89006d3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e89006d3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e935924d6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e935924d6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e89006d3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e89006d3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89006d3d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89006d3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ea0e689c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ea0e689c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ea0e689c0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ea0e689c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ea0e689c0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ea0e689c0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e89006d3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e89006d3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ea0e689c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ea0e689c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ea0e689c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ea0e689c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e89006d3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e89006d3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e89006d3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e89006d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e89006d3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e89006d3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ea0e689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ea0e689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walmart.com/ip/Rubbermaid-FG16100111-10-Gallon-Orange-Water-Cool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Concept Generation &amp; Selection 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52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Team Red Feather: Nathan Fisher, Leann Hernandez, &amp; Trevor Scott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750" y="3022125"/>
            <a:ext cx="2618749" cy="12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75" y="2689325"/>
            <a:ext cx="1941450" cy="19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Concepts: Thermal Battery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Heating Water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 water through the solar heat to capture some of the generated heat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</a:t>
            </a:r>
            <a:r>
              <a:rPr lang="en"/>
              <a:t>severely decrease daytime heating of the house.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Slow flow rate, or water holding system to ensure adequate heat transfer to fluid (i.e. water)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Storing Water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Cheap storage option: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Use  something already owned by residents.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Repurpose something such as a cooler.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Insulated in order to hold heat </a:t>
            </a:r>
            <a:r>
              <a:rPr lang="en"/>
              <a:t>throughout</a:t>
            </a:r>
            <a:r>
              <a:rPr lang="en"/>
              <a:t> the day.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Heat release system at night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8366575" y="4703625"/>
            <a:ext cx="1087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Variants: Thermal Battery (heating) 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69575" y="1534924"/>
            <a:ext cx="3377001" cy="26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734725" y="1761125"/>
            <a:ext cx="3400975" cy="2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4275" y="1153650"/>
            <a:ext cx="2978275" cy="322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513875" y="4379800"/>
            <a:ext cx="221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7: Thermal Battery Concept 1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3100275" y="4379800"/>
            <a:ext cx="221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8: Thermal Battery Concept 1</a:t>
            </a: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5787700" y="4379800"/>
            <a:ext cx="221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9: Thermal Battery Concept 1</a:t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8366575" y="4703625"/>
            <a:ext cx="1087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Variants: Thermal Battery (storage) 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75" y="1133000"/>
            <a:ext cx="1671101" cy="151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4">
            <a:alphaModFix/>
          </a:blip>
          <a:srcRect b="13659" l="0" r="0" t="0"/>
          <a:stretch/>
        </p:blipFill>
        <p:spPr>
          <a:xfrm>
            <a:off x="3352950" y="1170125"/>
            <a:ext cx="1671090" cy="14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 rotWithShape="1">
          <a:blip r:embed="rId5">
            <a:alphaModFix/>
          </a:blip>
          <a:srcRect b="14205" l="0" r="0" t="15609"/>
          <a:stretch/>
        </p:blipFill>
        <p:spPr>
          <a:xfrm>
            <a:off x="6039825" y="1250225"/>
            <a:ext cx="1994500" cy="13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9423" y="2879000"/>
            <a:ext cx="1608902" cy="16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9700" y="2917675"/>
            <a:ext cx="1671100" cy="16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510450" y="2532825"/>
            <a:ext cx="2061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10: geothermal storage concept </a:t>
            </a: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3204638" y="2532825"/>
            <a:ext cx="2202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11: water tank heat storage concept [1] 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6114600" y="2532825"/>
            <a:ext cx="2133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12: marine cooler heat storage concept [2] </a:t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1719450" y="4427225"/>
            <a:ext cx="2133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13: water cooler heat storage concept [3]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4784625" y="4427225"/>
            <a:ext cx="2133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14: refrigerator heat storage concept [4] 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8366575" y="4703625"/>
            <a:ext cx="1087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856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Selection: Decision Matrix (Thermal Battery)</a:t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400" y="1710603"/>
            <a:ext cx="7384500" cy="17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902400" y="1315800"/>
            <a:ext cx="3529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3: Decision Matrix (thermal battery)</a:t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8366575" y="4703625"/>
            <a:ext cx="1087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3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Thermal Battery Top Three</a:t>
            </a:r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1128839" y="3744150"/>
            <a:ext cx="18669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15</a:t>
            </a:r>
            <a:r>
              <a:rPr lang="en"/>
              <a:t>: Heating System 1 + Water Tank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000" y="1066425"/>
            <a:ext cx="1541225" cy="2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3701288" y="3735000"/>
            <a:ext cx="186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Figure 16</a:t>
            </a:r>
            <a:r>
              <a:rPr lang="en">
                <a:solidFill>
                  <a:schemeClr val="dk1"/>
                </a:solidFill>
              </a:rPr>
              <a:t>: Heating System 1 + Marine Cooler</a:t>
            </a: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300" y="1039788"/>
            <a:ext cx="1741400" cy="26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6062500" y="3766200"/>
            <a:ext cx="20343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Figure 17</a:t>
            </a:r>
            <a:r>
              <a:rPr lang="en">
                <a:solidFill>
                  <a:schemeClr val="dk1"/>
                </a:solidFill>
              </a:rPr>
              <a:t>: Heating System 2 + Marine Cooler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325" y="1066425"/>
            <a:ext cx="2390500" cy="2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8366575" y="4703625"/>
            <a:ext cx="1087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311700" y="16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of Materials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363" y="681975"/>
            <a:ext cx="6703271" cy="44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8366575" y="4703625"/>
            <a:ext cx="1087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311700" y="1017725"/>
            <a:ext cx="8520600" cy="3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[1]	“Norwesco 35 Gal. Horizontal Leg Water Storage Tank-45223,” The Home Depot. [Online].Available: https://www.homedepot.com/p/Norwesco-35-Gal-Horizontal-Leg-Water-Storage-Tank-45223/305023021. [Accessed: 23 Feb 2020].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[2]	“Coleman 48 Qt. Performance Marine Cooler-3000003702,” The Home Depot. [Online]. Available: https://www.homedepot.com/p/Coleman-48-Qt-Performance-Marine-Cooler-3000003702/206851499. [Accessed: 23 Feb 2020].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[3]	“Rubbermaid FG16100111 10 Gallon Orange Water Cooler,” Walmart.com, 21-Jun-2013. [Online]. Available: </a:t>
            </a:r>
            <a:r>
              <a:rPr lang="en" sz="1400">
                <a:uFill>
                  <a:noFill/>
                </a:uFill>
                <a:hlinkClick r:id="rId3"/>
              </a:rPr>
              <a:t>https://www.walmart.com/ip/Rubbermaid-FG16100111-10-Gallon-Orange-Water-Cooler</a:t>
            </a:r>
            <a:r>
              <a:rPr lang="en" sz="1400"/>
              <a:t> /21633485. [Accessed: 23-Feb-2020].	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[4]	“Haier 3.2 cu. ft. Mini Fridge in Virtual Steel-HC32TW10SV,” The Home Depot. [Online]. Available: https://www.homedepot.com/p/Haier-3-2-cu-ft-Mini-Fridge-in-Virtual-Steel-HC32TW10SV/300858990. [Accessed: 23-Feb-2020].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Solar Heater Project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Navajo Generating Station (coal power plant) closed in November of 2019.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Residents of the local reservation were receiving coal for highly discounted prices prior to the power plant closing.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coal was being burned to heat local residents’ homes, along with wood.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price of coal has since increased greatly now that the power plant has closed.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Burning coal in your home poses respiratory health risks.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forms of heat (i.e. space heaters) are not practical due to high risk of fires.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Solar heaters are renewable and inexpensive long term.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8532700" y="4793875"/>
            <a:ext cx="7509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Leann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Design Considerations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Redesign for cost and manufacturing: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Previous capstone project estimated cost: ~$950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Competitive with commercial options, but still too expensive.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 Feather wants to be able to manufacture the device themselves (not addressed fully in </a:t>
            </a:r>
            <a:r>
              <a:rPr lang="en"/>
              <a:t>previous</a:t>
            </a:r>
            <a:r>
              <a:rPr lang="en"/>
              <a:t> capstone).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Original design of a thermal battery (and thermal charging system)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heaters cannot operate at night.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Ability to store thermal energy allows for free heating of the home overnight.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Thermal battery will not necessarily eliminate use of wood stove overnight.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8520350" y="4703625"/>
            <a:ext cx="862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Leann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Box Model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black box model below shows the inputs and outputs of various data to heat a home.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2860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Figure 1: Black Box Model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727" y="2212125"/>
            <a:ext cx="6724425" cy="1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8455925" y="4761075"/>
            <a:ext cx="8466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Leann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Flow Diagram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56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functional flow diagram shows the subfunctions of the device and the different energy flows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650" y="960325"/>
            <a:ext cx="481965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169900" y="4118825"/>
            <a:ext cx="45282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2: Functional Flow Diagram of Solar Furnace, Solar Panel, Fan, and Battery System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8506725" y="4711775"/>
            <a:ext cx="7128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Leann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Concepts: Redesign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Model is too expensive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Plexiglass/polycarbonate/glass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Need something cheaper, shatterproof, and inert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Composite window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Multiple panes glued together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Forced air (fan) vs passive air flow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Cheaper options, bulk buy, etc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panel options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Centralized panel/battery storage/multi-use</a:t>
            </a:r>
            <a:br>
              <a:rPr lang="en"/>
            </a:b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12149" l="10076" r="6436" t="6852"/>
          <a:stretch/>
        </p:blipFill>
        <p:spPr>
          <a:xfrm>
            <a:off x="5753700" y="1248175"/>
            <a:ext cx="2567150" cy="33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5689400" y="4522950"/>
            <a:ext cx="2460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3: Previous Capstone Team’s Solar Heater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8487450" y="4703625"/>
            <a:ext cx="966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78850" y="18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</a:t>
            </a:r>
            <a:r>
              <a:rPr lang="en"/>
              <a:t>Variants: Morph Matrix (redesign)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600" y="1065450"/>
            <a:ext cx="4273524" cy="395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2327600" y="762550"/>
            <a:ext cx="2160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1: Morph Matrix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8487450" y="4703625"/>
            <a:ext cx="966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selection: Decision Matrix (redesign)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8" y="1752600"/>
            <a:ext cx="85439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311700" y="1357800"/>
            <a:ext cx="3079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2: Decision Matrix (redesign)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8487450" y="4703625"/>
            <a:ext cx="966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 Top Three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6956" l="15345" r="11751" t="3050"/>
          <a:stretch/>
        </p:blipFill>
        <p:spPr>
          <a:xfrm>
            <a:off x="533025" y="1186889"/>
            <a:ext cx="1597450" cy="24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999" y="1175750"/>
            <a:ext cx="1699313" cy="253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3250" y="1139788"/>
            <a:ext cx="1540192" cy="25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246425" y="3625925"/>
            <a:ext cx="24576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4: </a:t>
            </a:r>
            <a:r>
              <a:rPr lang="en"/>
              <a:t>Corrugated Fins + Fan + Composite + Plexi + Air Gap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3194187" y="3637050"/>
            <a:ext cx="27825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5: </a:t>
            </a:r>
            <a:r>
              <a:rPr lang="en"/>
              <a:t>Corrugated Fins + Fan + Composite + Plexi + Wood/Metal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6466825" y="3625925"/>
            <a:ext cx="24576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6: </a:t>
            </a:r>
            <a:r>
              <a:rPr lang="en"/>
              <a:t>Corrugated Fins + Fan + Composite + Plexi + Wood</a:t>
            </a: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8487450" y="4703625"/>
            <a:ext cx="966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